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781800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8585-1D3E-4441-85FC-FD942AFE61C4}" type="datetimeFigureOut">
              <a:rPr lang="en-GB" smtClean="0"/>
              <a:t>10/12/2014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C495E-09F3-4960-AEF0-166C6CAE6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771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98585-1D3E-4441-85FC-FD942AFE61C4}" type="datetimeFigureOut">
              <a:rPr lang="en-GB" smtClean="0"/>
              <a:t>10/12/2014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C495E-09F3-4960-AEF0-166C6CAE6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94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08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8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 smtClean="0"/>
              <a:t>Prevalence of atrial fibrillation increases with heart failure, valvular heart disease or coronary artery disease</a:t>
            </a:r>
            <a:endParaRPr lang="en-GB" altLang="en-US" sz="32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79827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Atrial fibrillation increases mortality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71332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Atrial fibrillation is a progressive disease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42028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 b="1" smtClean="0"/>
              <a:t>Atrial fibrillation </a:t>
            </a:r>
            <a:r>
              <a:rPr lang="en-GB" altLang="en-US" b="1" smtClean="0">
                <a:cs typeface="Arial" panose="020B0604020202020204" pitchFamily="34" charset="0"/>
              </a:rPr>
              <a:t>–</a:t>
            </a:r>
            <a:r>
              <a:rPr lang="sv-SE" altLang="en-US" b="1" smtClean="0"/>
              <a:t> Consequences</a:t>
            </a:r>
            <a:endParaRPr lang="sv-SE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9174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 b="1" smtClean="0"/>
              <a:t>Atrial fibrillation – Classification</a:t>
            </a:r>
            <a:endParaRPr lang="sv-SE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0910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 b="1" smtClean="0"/>
              <a:t>Atrial fibrillation </a:t>
            </a:r>
            <a:r>
              <a:rPr lang="sv-SE" altLang="en-US" b="1" smtClean="0">
                <a:cs typeface="Arial" panose="020B0604020202020204" pitchFamily="34" charset="0"/>
              </a:rPr>
              <a:t>– Manifestations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96903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altLang="en-US" b="1" smtClean="0"/>
              <a:t>Quality of life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4852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Awareness of arrhythmia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20864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Exercise tolerance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07616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Words to describe Atrial Fibrillation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86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Atrial fibrillation </a:t>
            </a:r>
            <a:r>
              <a:rPr lang="en-GB" altLang="en-US" b="1" smtClean="0">
                <a:cs typeface="Arial" panose="020B0604020202020204" pitchFamily="34" charset="0"/>
              </a:rPr>
              <a:t>–</a:t>
            </a:r>
            <a:r>
              <a:rPr lang="en-GB" altLang="en-US" b="1" smtClean="0"/>
              <a:t> Diagnosis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1600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Atrial fibrillation - Alivecor ECG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76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Atrial fibrillation - Holter monitor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18410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Atrial fibrillation - Event monitor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5875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71347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Should everyone with AF have an echocardiogram?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43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Echo Parameters/CHADSVASC for prediction of stroke risk 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Strategies for treating atrial fibrillation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1604"/>
      </p:ext>
    </p:extLst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Symptoms in Atrial fibrillation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97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89669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Words to describe Atrial Fibrillation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52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400" b="1" smtClean="0"/>
              <a:t>Rhythm and rate control approaches</a:t>
            </a:r>
            <a:endParaRPr lang="en-GB" altLang="en-US" sz="3400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9131"/>
      </p:ext>
    </p:extLst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Persistent Atrial Fibrillation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17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AFFIRM Trial Design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32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AFFIRM Results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1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AFFIRM Results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15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Hospitalisation in the AFFIRM Trial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3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Is sinus rhythm associated with better clinical outcomes than rate control?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56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When to use rhythm control?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13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Rhythm control: aims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42202"/>
      </p:ext>
    </p:extLst>
  </p:cSld>
  <p:clrMapOvr>
    <a:masterClrMapping/>
  </p:clrMapOvr>
  <p:transition spd="slow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Rhythm control approaches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18531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A patient’s journey through</a:t>
            </a:r>
            <a:br>
              <a:rPr lang="en-GB" altLang="en-US" b="1" smtClean="0"/>
            </a:br>
            <a:r>
              <a:rPr lang="en-GB" altLang="en-US" b="1" smtClean="0"/>
              <a:t>atrial fibrillation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16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Intensive lifestyle intervention in patients with paroxysmal AF</a:t>
            </a:r>
            <a:endParaRPr lang="en-US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33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smtClean="0">
                <a:latin typeface="Helvetica" panose="020B0604020202020204" pitchFamily="34" charset="0"/>
              </a:rPr>
              <a:t>Symptom Burden and Severity in Patients With AF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21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400" b="1" smtClean="0"/>
              <a:t>Lifestyle intervention</a:t>
            </a:r>
            <a:endParaRPr lang="en-GB" altLang="en-US" sz="4400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68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Cardioversion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49511"/>
      </p:ext>
    </p:extLst>
  </p:cSld>
  <p:clrMapOvr>
    <a:masterClrMapping/>
  </p:clrMapOvr>
  <p:transition spd="slow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1600"/>
      </p:ext>
    </p:extLst>
  </p:cSld>
  <p:clrMapOvr>
    <a:masterClrMapping/>
  </p:clrMapOvr>
  <p:transition spd="slow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Electrical cardioversion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73272"/>
      </p:ext>
    </p:extLst>
  </p:cSld>
  <p:clrMapOvr>
    <a:masterClrMapping/>
  </p:clrMapOvr>
  <p:transition spd="slow"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Electrical cardioversion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8178"/>
      </p:ext>
    </p:extLst>
  </p:cSld>
  <p:clrMapOvr>
    <a:masterClrMapping/>
  </p:clrMapOvr>
  <p:transition spd="slow"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Effectiveness of “Pill in the Pocket”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08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Class IC agents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92213"/>
      </p:ext>
    </p:extLst>
  </p:cSld>
  <p:clrMapOvr>
    <a:masterClrMapping/>
  </p:clrMapOvr>
  <p:transition spd="slow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Pharmacological cardioversion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74514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Atrial fibrillation</a:t>
            </a:r>
            <a:endParaRPr lang="en-GB" altLang="en-US" sz="2800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59876"/>
      </p:ext>
    </p:extLst>
  </p:cSld>
  <p:clrMapOvr>
    <a:masterClrMapping/>
  </p:clrMapOvr>
  <p:transition spd="slow"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400" b="1" smtClean="0"/>
              <a:t>Long-term antiarrhythmic treatment</a:t>
            </a:r>
            <a:endParaRPr lang="en-GB" altLang="en-US" sz="3400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81494"/>
      </p:ext>
    </p:extLst>
  </p:cSld>
  <p:clrMapOvr>
    <a:masterClrMapping/>
  </p:clrMapOvr>
  <p:transition spd="slow"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Prevention of recurrence of atrial fibrillation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2780"/>
      </p:ext>
    </p:extLst>
  </p:cSld>
  <p:clrMapOvr>
    <a:masterClrMapping/>
  </p:clrMapOvr>
  <p:transition spd="slow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 smtClean="0"/>
              <a:t>Vaughan Williams classification of antiarrhythmic agents</a:t>
            </a:r>
            <a:endParaRPr lang="en-GB" altLang="en-US" sz="28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30197"/>
      </p:ext>
    </p:extLst>
  </p:cSld>
  <p:clrMapOvr>
    <a:masterClrMapping/>
  </p:clrMapOvr>
  <p:transition spd="slow"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Anti-arrhythmic drugs for AF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931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Sotalol or Amiodarone for maintenance of Sinus Rhythm</a:t>
            </a:r>
            <a:br>
              <a:rPr lang="en-US" altLang="en-US" b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876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38441"/>
      </p:ext>
    </p:extLst>
  </p:cSld>
  <p:clrMapOvr>
    <a:masterClrMapping/>
  </p:clrMapOvr>
  <p:transition spd="slow"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Class III agents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23122"/>
      </p:ext>
    </p:extLst>
  </p:cSld>
  <p:clrMapOvr>
    <a:masterClrMapping/>
  </p:clrMapOvr>
  <p:transition spd="slow"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Ablation and surgical procedures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5540"/>
      </p:ext>
    </p:extLst>
  </p:cSld>
  <p:clrMapOvr>
    <a:masterClrMapping/>
  </p:clrMapOvr>
  <p:transition spd="slow"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09338"/>
      </p:ext>
    </p:extLst>
  </p:cSld>
  <p:clrMapOvr>
    <a:masterClrMapping/>
  </p:clrMapOvr>
  <p:transition spd="slow"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Surgical techniques </a:t>
            </a:r>
            <a:r>
              <a:rPr lang="en-GB" altLang="en-US" b="1" smtClean="0">
                <a:cs typeface="Arial" panose="020B0604020202020204" pitchFamily="34" charset="0"/>
              </a:rPr>
              <a:t>–</a:t>
            </a:r>
            <a:r>
              <a:rPr lang="en-GB" altLang="en-US" b="1" smtClean="0"/>
              <a:t> isolation of pulmonary veins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02520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Atrial fibrillation </a:t>
            </a:r>
            <a:r>
              <a:rPr lang="en-GB" altLang="en-US" b="1" smtClean="0">
                <a:cs typeface="Arial" panose="020B0604020202020204" pitchFamily="34" charset="0"/>
              </a:rPr>
              <a:t>–</a:t>
            </a:r>
            <a:r>
              <a:rPr lang="en-GB" altLang="en-US" b="1" smtClean="0"/>
              <a:t> Pathogenesis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63311"/>
      </p:ext>
    </p:extLst>
  </p:cSld>
  <p:clrMapOvr>
    <a:masterClrMapping/>
  </p:clrMapOvr>
  <p:transition spd="slow"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Ventricular rate control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92851"/>
      </p:ext>
    </p:extLst>
  </p:cSld>
  <p:clrMapOvr>
    <a:masterClrMapping/>
  </p:clrMapOvr>
  <p:transition spd="slow"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Basics of ventricular rate control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94747"/>
      </p:ext>
    </p:extLst>
  </p:cSld>
  <p:clrMapOvr>
    <a:masterClrMapping/>
  </p:clrMapOvr>
  <p:transition spd="slow"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Rate control - Calcium channel blockers</a:t>
            </a:r>
            <a:endParaRPr lang="en-GB" altLang="en-US" sz="2800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52690"/>
      </p:ext>
    </p:extLst>
  </p:cSld>
  <p:clrMapOvr>
    <a:masterClrMapping/>
  </p:clrMapOvr>
  <p:transition spd="slow"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>
                <a:sym typeface="Symbol" panose="05050102010706020507" pitchFamily="18" charset="2"/>
              </a:rPr>
              <a:t>Rate control - </a:t>
            </a:r>
            <a:r>
              <a:rPr lang="en-GB" altLang="en-US" b="1" smtClean="0"/>
              <a:t>-blockers:</a:t>
            </a:r>
            <a:br>
              <a:rPr lang="en-GB" altLang="en-US" b="1" smtClean="0"/>
            </a:br>
            <a:r>
              <a:rPr lang="en-GB" altLang="en-US" sz="2800" b="1" smtClean="0"/>
              <a:t>E.g. bisoprolol, metoprolol</a:t>
            </a:r>
            <a:endParaRPr lang="en-GB" altLang="en-US" sz="2800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20218"/>
      </p:ext>
    </p:extLst>
  </p:cSld>
  <p:clrMapOvr>
    <a:masterClrMapping/>
  </p:clrMapOvr>
  <p:transition spd="slow">
    <p:split orient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Rate control - Digoxin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0920"/>
      </p:ext>
    </p:extLst>
  </p:cSld>
  <p:clrMapOvr>
    <a:masterClrMapping/>
  </p:clrMapOvr>
  <p:transition spd="slow"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Percutaneous treatments </a:t>
            </a:r>
            <a:r>
              <a:rPr lang="en-GB" altLang="en-US" b="1" smtClean="0">
                <a:cs typeface="Arial" panose="020B0604020202020204" pitchFamily="34" charset="0"/>
              </a:rPr>
              <a:t>–</a:t>
            </a:r>
            <a:r>
              <a:rPr lang="en-GB" altLang="en-US" b="1" smtClean="0"/>
              <a:t> </a:t>
            </a:r>
            <a:br>
              <a:rPr lang="en-GB" altLang="en-US" b="1" smtClean="0"/>
            </a:br>
            <a:r>
              <a:rPr lang="en-GB" altLang="en-US" b="1" smtClean="0"/>
              <a:t>AV Node Ablation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67723"/>
      </p:ext>
    </p:extLst>
  </p:cSld>
  <p:clrMapOvr>
    <a:masterClrMapping/>
  </p:clrMapOvr>
  <p:transition spd="slow">
    <p:split orient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What to tell your AF patients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425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What to tell your AF patients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25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What to tell your AF patients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4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An AF Checklist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7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Atrial fibrillation</a:t>
            </a:r>
            <a:br>
              <a:rPr lang="en-GB" altLang="en-US" b="1" smtClean="0"/>
            </a:br>
            <a:r>
              <a:rPr lang="en-GB" altLang="en-US" sz="2800" b="1" smtClean="0"/>
              <a:t>Epidemiology</a:t>
            </a:r>
            <a:endParaRPr lang="en-GB" altLang="en-US" sz="2800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29277"/>
      </p:ext>
    </p:extLst>
  </p:cSld>
  <p:clrMapOvr>
    <a:masterClrMapping/>
  </p:clrMapOvr>
  <p:transition spd="slow">
    <p:split orient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Questions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52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AF prevalence increases with age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68747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smtClean="0"/>
              <a:t>Many AF patients have predisposing conditions</a:t>
            </a:r>
            <a:endParaRPr lang="en-GB" altLang="en-US" b="1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11785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On-screen Show (4:3)</PresentationFormat>
  <Paragraphs>63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 Unicode MS</vt:lpstr>
      <vt:lpstr>Arial</vt:lpstr>
      <vt:lpstr>Calibri</vt:lpstr>
      <vt:lpstr>Calibri Light</vt:lpstr>
      <vt:lpstr>Helvetica</vt:lpstr>
      <vt:lpstr>Symbol</vt:lpstr>
      <vt:lpstr>Office Theme</vt:lpstr>
      <vt:lpstr>PowerPoint Presentation</vt:lpstr>
      <vt:lpstr>Words to describe Atrial Fibrillation</vt:lpstr>
      <vt:lpstr>Words to describe Atrial Fibrillation</vt:lpstr>
      <vt:lpstr>A patient’s journey through atrial fibrillation</vt:lpstr>
      <vt:lpstr>Atrial fibrillation</vt:lpstr>
      <vt:lpstr>Atrial fibrillation – Pathogenesis</vt:lpstr>
      <vt:lpstr>Atrial fibrillation Epidemiology</vt:lpstr>
      <vt:lpstr>AF prevalence increases with age</vt:lpstr>
      <vt:lpstr>Many AF patients have predisposing conditions</vt:lpstr>
      <vt:lpstr>PowerPoint Presentation</vt:lpstr>
      <vt:lpstr>Prevalence of atrial fibrillation increases with heart failure, valvular heart disease or coronary artery disease</vt:lpstr>
      <vt:lpstr>Atrial fibrillation increases mortality</vt:lpstr>
      <vt:lpstr>Atrial fibrillation is a progressive disease</vt:lpstr>
      <vt:lpstr>Atrial fibrillation – Consequences</vt:lpstr>
      <vt:lpstr>Atrial fibrillation – Classification</vt:lpstr>
      <vt:lpstr>Atrial fibrillation – Manifestations</vt:lpstr>
      <vt:lpstr>Quality of life</vt:lpstr>
      <vt:lpstr>Awareness of arrhythmia</vt:lpstr>
      <vt:lpstr>Exercise tolerance</vt:lpstr>
      <vt:lpstr>Atrial fibrillation – Diagnosis</vt:lpstr>
      <vt:lpstr>Atrial fibrillation - Alivecor ECG</vt:lpstr>
      <vt:lpstr>Atrial fibrillation - Holter monitor</vt:lpstr>
      <vt:lpstr>Atrial fibrillation - Event monitor</vt:lpstr>
      <vt:lpstr>PowerPoint Presentation</vt:lpstr>
      <vt:lpstr>Should everyone with AF have an echocardiogram?</vt:lpstr>
      <vt:lpstr>Echo Parameters/CHADSVASC for prediction of stroke risk </vt:lpstr>
      <vt:lpstr>Strategies for treating atrial fibrillation</vt:lpstr>
      <vt:lpstr>Symptoms in Atrial fibrillation</vt:lpstr>
      <vt:lpstr>PowerPoint Presentation</vt:lpstr>
      <vt:lpstr>Rhythm and rate control approaches</vt:lpstr>
      <vt:lpstr>Persistent Atrial Fibrillation</vt:lpstr>
      <vt:lpstr>AFFIRM Trial Design</vt:lpstr>
      <vt:lpstr>AFFIRM Results</vt:lpstr>
      <vt:lpstr>AFFIRM Results</vt:lpstr>
      <vt:lpstr>Hospitalisation in the AFFIRM Trial</vt:lpstr>
      <vt:lpstr>Is sinus rhythm associated with better clinical outcomes than rate control?</vt:lpstr>
      <vt:lpstr>When to use rhythm control?</vt:lpstr>
      <vt:lpstr>Rhythm control: aims</vt:lpstr>
      <vt:lpstr>Rhythm control approaches</vt:lpstr>
      <vt:lpstr>Intensive lifestyle intervention in patients with paroxysmal AF</vt:lpstr>
      <vt:lpstr>Symptom Burden and Severity in Patients With AF</vt:lpstr>
      <vt:lpstr>Lifestyle intervention</vt:lpstr>
      <vt:lpstr>Cardioversion</vt:lpstr>
      <vt:lpstr>PowerPoint Presentation</vt:lpstr>
      <vt:lpstr>Electrical cardioversion</vt:lpstr>
      <vt:lpstr>Electrical cardioversion</vt:lpstr>
      <vt:lpstr>Effectiveness of “Pill in the Pocket”</vt:lpstr>
      <vt:lpstr>Class IC agents</vt:lpstr>
      <vt:lpstr>Pharmacological cardioversion</vt:lpstr>
      <vt:lpstr>Long-term antiarrhythmic treatment</vt:lpstr>
      <vt:lpstr>Prevention of recurrence of atrial fibrillation</vt:lpstr>
      <vt:lpstr>Vaughan Williams classification of antiarrhythmic agents</vt:lpstr>
      <vt:lpstr>Anti-arrhythmic drugs for AF</vt:lpstr>
      <vt:lpstr>Sotalol or Amiodarone for maintenance of Sinus Rhythm </vt:lpstr>
      <vt:lpstr>PowerPoint Presentation</vt:lpstr>
      <vt:lpstr>Class III agents</vt:lpstr>
      <vt:lpstr>Ablation and surgical procedures</vt:lpstr>
      <vt:lpstr>PowerPoint Presentation</vt:lpstr>
      <vt:lpstr>Surgical techniques – isolation of pulmonary veins</vt:lpstr>
      <vt:lpstr>Ventricular rate control</vt:lpstr>
      <vt:lpstr>Basics of ventricular rate control</vt:lpstr>
      <vt:lpstr>Rate control - Calcium channel blockers</vt:lpstr>
      <vt:lpstr>Rate control - -blockers: E.g. bisoprolol, metoprolol</vt:lpstr>
      <vt:lpstr>Rate control - Digoxin</vt:lpstr>
      <vt:lpstr>Percutaneous treatments –  AV Node Ablation</vt:lpstr>
      <vt:lpstr>What to tell your AF patients</vt:lpstr>
      <vt:lpstr>What to tell your AF patients</vt:lpstr>
      <vt:lpstr>What to tell your AF patients</vt:lpstr>
      <vt:lpstr>An AF Checklist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Bogle</dc:creator>
  <cp:lastModifiedBy>Richard Bogle</cp:lastModifiedBy>
  <cp:revision>1</cp:revision>
  <dcterms:created xsi:type="dcterms:W3CDTF">2014-12-10T20:02:43Z</dcterms:created>
  <dcterms:modified xsi:type="dcterms:W3CDTF">2014-12-10T20:02:45Z</dcterms:modified>
</cp:coreProperties>
</file>